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67" autoAdjust="0"/>
  </p:normalViewPr>
  <p:slideViewPr>
    <p:cSldViewPr>
      <p:cViewPr>
        <p:scale>
          <a:sx n="75" d="100"/>
          <a:sy n="75" d="100"/>
        </p:scale>
        <p:origin x="-101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2D79C2-3FE6-4AF8-B27B-A5D8556AEC6C}" type="datetimeFigureOut">
              <a:rPr lang="en-US" smtClean="0"/>
              <a:pPr/>
              <a:t>10/23/2008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8772FB-D218-4E89-9A4D-5ECBB05FABB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Common air planes are made of aluminum and air force air planes are made of titanium.  Common air planes are made of aluminum because its light weight.  Air force made out of titanium because its light weight and strong.</a:t>
            </a:r>
          </a:p>
          <a:p>
            <a:endParaRPr lang="en-US" dirty="0"/>
          </a:p>
        </p:txBody>
      </p:sp>
      <p:sp>
        <p:nvSpPr>
          <p:cNvPr id="4" name="Slide Number Placeholder 3"/>
          <p:cNvSpPr>
            <a:spLocks noGrp="1"/>
          </p:cNvSpPr>
          <p:nvPr>
            <p:ph type="sldNum" sz="quarter" idx="10"/>
          </p:nvPr>
        </p:nvSpPr>
        <p:spPr/>
        <p:txBody>
          <a:bodyPr/>
          <a:lstStyle/>
          <a:p>
            <a:fld id="{7E8772FB-D218-4E89-9A4D-5ECBB05FABBF}"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Composite materials</a:t>
            </a:r>
            <a:r>
              <a:rPr lang="en-US" baseline="0" dirty="0" smtClean="0"/>
              <a:t> are 2 or more normal materials with different physical or chemical properties that remain separate in the finished product.  They usually are made because engineers need new, strong, and light weight materials.  Ply wood is a composite material because of its layers but still normal wood. </a:t>
            </a:r>
            <a:endParaRPr lang="en-US" dirty="0"/>
          </a:p>
        </p:txBody>
      </p:sp>
      <p:sp>
        <p:nvSpPr>
          <p:cNvPr id="4" name="Slide Number Placeholder 3"/>
          <p:cNvSpPr>
            <a:spLocks noGrp="1"/>
          </p:cNvSpPr>
          <p:nvPr>
            <p:ph type="sldNum" sz="quarter" idx="10"/>
          </p:nvPr>
        </p:nvSpPr>
        <p:spPr/>
        <p:txBody>
          <a:bodyPr/>
          <a:lstStyle/>
          <a:p>
            <a:fld id="{7E8772FB-D218-4E89-9A4D-5ECBB05FABBF}"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Carbon fiber materials are a lot stronger than normal metals such as aluminum and titanium.</a:t>
            </a:r>
            <a:r>
              <a:rPr lang="en-US" baseline="0" dirty="0" smtClean="0"/>
              <a:t>  Because it is also light weight, planes are now being made of carbon fibers.  Today’s technology allows cars to use new longer lasting fuels that are less of a harm to the environment.  Spider silks are very strong.  You may not know this but spider silks are actually 100 times stronger that steel.  Scientists can’t even mimic the strength of the silk.</a:t>
            </a:r>
            <a:endParaRPr lang="en-US" dirty="0"/>
          </a:p>
        </p:txBody>
      </p:sp>
      <p:sp>
        <p:nvSpPr>
          <p:cNvPr id="4" name="Slide Number Placeholder 3"/>
          <p:cNvSpPr>
            <a:spLocks noGrp="1"/>
          </p:cNvSpPr>
          <p:nvPr>
            <p:ph type="sldNum" sz="quarter" idx="10"/>
          </p:nvPr>
        </p:nvSpPr>
        <p:spPr/>
        <p:txBody>
          <a:bodyPr/>
          <a:lstStyle/>
          <a:p>
            <a:fld id="{7E8772FB-D218-4E89-9A4D-5ECBB05FABBF}"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C6D8ABD9-1D2F-41D6-B876-293E77449FF5}" type="datetimeFigureOut">
              <a:rPr lang="en-US" smtClean="0"/>
              <a:pPr/>
              <a:t>10/23/2008</a:t>
            </a:fld>
            <a:endParaRPr lang="en-US"/>
          </a:p>
        </p:txBody>
      </p:sp>
      <p:sp>
        <p:nvSpPr>
          <p:cNvPr id="16" name="Slide Number Placeholder 15"/>
          <p:cNvSpPr>
            <a:spLocks noGrp="1"/>
          </p:cNvSpPr>
          <p:nvPr>
            <p:ph type="sldNum" sz="quarter" idx="11"/>
          </p:nvPr>
        </p:nvSpPr>
        <p:spPr/>
        <p:txBody>
          <a:bodyPr/>
          <a:lstStyle/>
          <a:p>
            <a:fld id="{DDAC11C8-AF62-4A94-93EE-C0FC4BEE398E}"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D8ABD9-1D2F-41D6-B876-293E77449FF5}" type="datetimeFigureOut">
              <a:rPr lang="en-US" smtClean="0"/>
              <a:pPr/>
              <a:t>10/23/2008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C11C8-AF62-4A94-93EE-C0FC4BEE398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D8ABD9-1D2F-41D6-B876-293E77449FF5}" type="datetimeFigureOut">
              <a:rPr lang="en-US" smtClean="0"/>
              <a:pPr/>
              <a:t>10/23/2008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C11C8-AF62-4A94-93EE-C0FC4BEE398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6D8ABD9-1D2F-41D6-B876-293E77449FF5}" type="datetimeFigureOut">
              <a:rPr lang="en-US" smtClean="0"/>
              <a:pPr/>
              <a:t>10/23/2008</a:t>
            </a:fld>
            <a:endParaRPr lang="en-US"/>
          </a:p>
        </p:txBody>
      </p:sp>
      <p:sp>
        <p:nvSpPr>
          <p:cNvPr id="15" name="Slide Number Placeholder 14"/>
          <p:cNvSpPr>
            <a:spLocks noGrp="1"/>
          </p:cNvSpPr>
          <p:nvPr>
            <p:ph type="sldNum" sz="quarter" idx="15"/>
          </p:nvPr>
        </p:nvSpPr>
        <p:spPr/>
        <p:txBody>
          <a:bodyPr/>
          <a:lstStyle>
            <a:lvl1pPr algn="ctr">
              <a:defRPr/>
            </a:lvl1pPr>
          </a:lstStyle>
          <a:p>
            <a:fld id="{DDAC11C8-AF62-4A94-93EE-C0FC4BEE398E}"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6D8ABD9-1D2F-41D6-B876-293E77449FF5}" type="datetimeFigureOut">
              <a:rPr lang="en-US" smtClean="0"/>
              <a:pPr/>
              <a:t>10/23/2008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C11C8-AF62-4A94-93EE-C0FC4BEE398E}"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6D8ABD9-1D2F-41D6-B876-293E77449FF5}" type="datetimeFigureOut">
              <a:rPr lang="en-US" smtClean="0"/>
              <a:pPr/>
              <a:t>10/23/2008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AC11C8-AF62-4A94-93EE-C0FC4BEE398E}"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DDAC11C8-AF62-4A94-93EE-C0FC4BEE398E}"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C6D8ABD9-1D2F-41D6-B876-293E77449FF5}" type="datetimeFigureOut">
              <a:rPr lang="en-US" smtClean="0"/>
              <a:pPr/>
              <a:t>10/23/2008</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6D8ABD9-1D2F-41D6-B876-293E77449FF5}" type="datetimeFigureOut">
              <a:rPr lang="en-US" smtClean="0"/>
              <a:pPr/>
              <a:t>10/23/2008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AC11C8-AF62-4A94-93EE-C0FC4BEE398E}"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D8ABD9-1D2F-41D6-B876-293E77449FF5}" type="datetimeFigureOut">
              <a:rPr lang="en-US" smtClean="0"/>
              <a:pPr/>
              <a:t>10/23/2008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AC11C8-AF62-4A94-93EE-C0FC4BEE398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6D8ABD9-1D2F-41D6-B876-293E77449FF5}" type="datetimeFigureOut">
              <a:rPr lang="en-US" smtClean="0"/>
              <a:pPr/>
              <a:t>10/23/2008</a:t>
            </a:fld>
            <a:endParaRPr lang="en-US"/>
          </a:p>
        </p:txBody>
      </p:sp>
      <p:sp>
        <p:nvSpPr>
          <p:cNvPr id="9" name="Slide Number Placeholder 8"/>
          <p:cNvSpPr>
            <a:spLocks noGrp="1"/>
          </p:cNvSpPr>
          <p:nvPr>
            <p:ph type="sldNum" sz="quarter" idx="15"/>
          </p:nvPr>
        </p:nvSpPr>
        <p:spPr/>
        <p:txBody>
          <a:bodyPr/>
          <a:lstStyle/>
          <a:p>
            <a:fld id="{DDAC11C8-AF62-4A94-93EE-C0FC4BEE398E}"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6D8ABD9-1D2F-41D6-B876-293E77449FF5}" type="datetimeFigureOut">
              <a:rPr lang="en-US" smtClean="0"/>
              <a:pPr/>
              <a:t>10/23/2008</a:t>
            </a:fld>
            <a:endParaRPr lang="en-US"/>
          </a:p>
        </p:txBody>
      </p:sp>
      <p:sp>
        <p:nvSpPr>
          <p:cNvPr id="9" name="Slide Number Placeholder 8"/>
          <p:cNvSpPr>
            <a:spLocks noGrp="1"/>
          </p:cNvSpPr>
          <p:nvPr>
            <p:ph type="sldNum" sz="quarter" idx="11"/>
          </p:nvPr>
        </p:nvSpPr>
        <p:spPr/>
        <p:txBody>
          <a:bodyPr/>
          <a:lstStyle/>
          <a:p>
            <a:fld id="{DDAC11C8-AF62-4A94-93EE-C0FC4BEE398E}"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6D8ABD9-1D2F-41D6-B876-293E77449FF5}" type="datetimeFigureOut">
              <a:rPr lang="en-US" smtClean="0"/>
              <a:pPr/>
              <a:t>10/23/2008</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DAC11C8-AF62-4A94-93EE-C0FC4BEE398E}"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audio1.wav"/><Relationship Id="rId1" Type="http://schemas.openxmlformats.org/officeDocument/2006/relationships/tags" Target="../tags/tag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2.xml"/><Relationship Id="rId7" Type="http://schemas.openxmlformats.org/officeDocument/2006/relationships/hyperlink" Target="http://en.wikipedia.org/wiki/Image:F-22_bomb.jpg" TargetMode="External"/><Relationship Id="rId2" Type="http://schemas.openxmlformats.org/officeDocument/2006/relationships/audio" Target="../media/audio2.wav"/><Relationship Id="rId1" Type="http://schemas.openxmlformats.org/officeDocument/2006/relationships/tags" Target="../tags/tag2.xml"/><Relationship Id="rId6" Type="http://schemas.openxmlformats.org/officeDocument/2006/relationships/image" Target="../media/image4.jpeg"/><Relationship Id="rId5" Type="http://schemas.openxmlformats.org/officeDocument/2006/relationships/hyperlink" Target="http://en.wikipedia.org/wiki/Image:Airbus_A380_blue_sky.jpg" TargetMode="External"/><Relationship Id="rId4" Type="http://schemas.openxmlformats.org/officeDocument/2006/relationships/notesSlide" Target="../notesSlides/notesSlide1.xml"/><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audio3.wav"/><Relationship Id="rId1" Type="http://schemas.openxmlformats.org/officeDocument/2006/relationships/tags" Target="../tags/tag3.xml"/><Relationship Id="rId6" Type="http://schemas.openxmlformats.org/officeDocument/2006/relationships/image" Target="../media/image6.jpeg"/><Relationship Id="rId5" Type="http://schemas.openxmlformats.org/officeDocument/2006/relationships/hyperlink" Target="http://upload.wikimedia.org/wikipedia/commons/1/1d/Plywood.jpg" TargetMode="External"/><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Layout" Target="../slideLayouts/slideLayout4.xml"/><Relationship Id="rId7" Type="http://schemas.openxmlformats.org/officeDocument/2006/relationships/hyperlink" Target="http://en.wikipedia.org/wiki/Image:Biodiesel_3.jpg" TargetMode="External"/><Relationship Id="rId2" Type="http://schemas.openxmlformats.org/officeDocument/2006/relationships/audio" Target="../media/audio4.wav"/><Relationship Id="rId1" Type="http://schemas.openxmlformats.org/officeDocument/2006/relationships/tags" Target="../tags/tag4.xml"/><Relationship Id="rId6" Type="http://schemas.openxmlformats.org/officeDocument/2006/relationships/image" Target="../media/image7.jpeg"/><Relationship Id="rId11" Type="http://schemas.openxmlformats.org/officeDocument/2006/relationships/image" Target="../media/image3.png"/><Relationship Id="rId5" Type="http://schemas.openxmlformats.org/officeDocument/2006/relationships/hyperlink" Target="http://en.wikipedia.org/wiki/Image:Cfk_heli_slw.jpg" TargetMode="External"/><Relationship Id="rId10" Type="http://schemas.openxmlformats.org/officeDocument/2006/relationships/image" Target="../media/image9.jpeg"/><Relationship Id="rId4" Type="http://schemas.openxmlformats.org/officeDocument/2006/relationships/notesSlide" Target="../notesSlides/notesSlide3.xml"/><Relationship Id="rId9" Type="http://schemas.openxmlformats.org/officeDocument/2006/relationships/hyperlink" Target="http://en.wikipedia.org/wiki/Image:Orb_weaver_spider_day_web2.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a:t>
            </a:r>
            <a:r>
              <a:rPr lang="en-US" smtClean="0"/>
              <a:t>: Kush</a:t>
            </a:r>
            <a:endParaRPr lang="en-US" dirty="0" smtClean="0"/>
          </a:p>
          <a:p>
            <a:r>
              <a:rPr lang="en-US" dirty="0" smtClean="0"/>
              <a:t>Period 4</a:t>
            </a:r>
          </a:p>
          <a:p>
            <a:r>
              <a:rPr lang="en-US" dirty="0" smtClean="0"/>
              <a:t>Science</a:t>
            </a:r>
            <a:endParaRPr lang="en-US" dirty="0"/>
          </a:p>
        </p:txBody>
      </p:sp>
      <p:sp>
        <p:nvSpPr>
          <p:cNvPr id="2" name="Title 1"/>
          <p:cNvSpPr>
            <a:spLocks noGrp="1"/>
          </p:cNvSpPr>
          <p:nvPr>
            <p:ph type="ctrTitle"/>
          </p:nvPr>
        </p:nvSpPr>
        <p:spPr/>
        <p:txBody>
          <a:bodyPr>
            <a:normAutofit/>
          </a:bodyPr>
          <a:lstStyle/>
          <a:p>
            <a:r>
              <a:rPr lang="en-US" sz="6600" dirty="0" smtClean="0"/>
              <a:t>Composite Materials</a:t>
            </a:r>
            <a:endParaRPr lang="en-US" sz="6600" dirty="0"/>
          </a:p>
        </p:txBody>
      </p:sp>
      <p:pic>
        <p:nvPicPr>
          <p:cNvPr id="8" name="~PP2615.WAV">
            <a:hlinkClick r:id="" action="ppaction://media"/>
          </p:cNvPr>
          <p:cNvPicPr>
            <a:picLocks noRot="1" noChangeAspect="1"/>
          </p:cNvPicPr>
          <p:nvPr>
            <a:wavAudioFile r:embed="rId2" name="~PP2615.WAV"/>
          </p:nvPr>
        </p:nvPicPr>
        <p:blipFill>
          <a:blip r:embed="rId4"/>
          <a:stretch>
            <a:fillRect/>
          </a:stretch>
        </p:blipFill>
        <p:spPr>
          <a:xfrm>
            <a:off x="8702675" y="6416675"/>
            <a:ext cx="304800" cy="304800"/>
          </a:xfrm>
          <a:prstGeom prst="rect">
            <a:avLst/>
          </a:prstGeom>
        </p:spPr>
      </p:pic>
    </p:spTree>
    <p:custDataLst>
      <p:tags r:id="rId1"/>
    </p:custDataLst>
  </p:cSld>
  <p:clrMapOvr>
    <a:masterClrMapping/>
  </p:clrMapOvr>
  <p:transition spd="slow" advTm="73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nodeType="clickEffect">
                                  <p:stCondLst>
                                    <p:cond delay="0"/>
                                  </p:stCondLst>
                                  <p:iterate type="lt">
                                    <p:tmPct val="10000"/>
                                  </p:iterate>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anim calcmode="lin" valueType="num">
                                      <p:cBhvr>
                                        <p:cTn id="12"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3" dur="2000" fill="hold"/>
                                        <p:tgtEl>
                                          <p:spTgt spid="3">
                                            <p:txEl>
                                              <p:pRg st="0" end="0"/>
                                            </p:txEl>
                                          </p:spTgt>
                                        </p:tgtEl>
                                        <p:attrNameLst>
                                          <p:attrName>ppt_h</p:attrName>
                                        </p:attrNameLst>
                                      </p:cBhvr>
                                      <p:tavLst>
                                        <p:tav tm="0">
                                          <p:val>
                                            <p:strVal val="#ppt_h"/>
                                          </p:val>
                                        </p:tav>
                                        <p:tav tm="100000">
                                          <p:val>
                                            <p:strVal val="#ppt_h"/>
                                          </p:val>
                                        </p:tav>
                                      </p:tavLst>
                                    </p:anim>
                                  </p:childTnLst>
                                </p:cTn>
                              </p:par>
                              <p:par>
                                <p:cTn id="14" presetID="45" presetClass="entr" presetSubtype="0" fill="hold" nodeType="withEffect">
                                  <p:stCondLst>
                                    <p:cond delay="0"/>
                                  </p:stCondLst>
                                  <p:iterate type="lt">
                                    <p:tmPct val="10000"/>
                                  </p:iterate>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2000"/>
                                        <p:tgtEl>
                                          <p:spTgt spid="3">
                                            <p:txEl>
                                              <p:pRg st="1" end="1"/>
                                            </p:txEl>
                                          </p:spTgt>
                                        </p:tgtEl>
                                      </p:cBhvr>
                                    </p:animEffect>
                                    <p:anim calcmode="lin" valueType="num">
                                      <p:cBhvr>
                                        <p:cTn id="17"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8" dur="2000" fill="hold"/>
                                        <p:tgtEl>
                                          <p:spTgt spid="3">
                                            <p:txEl>
                                              <p:pRg st="1" end="1"/>
                                            </p:txEl>
                                          </p:spTgt>
                                        </p:tgtEl>
                                        <p:attrNameLst>
                                          <p:attrName>ppt_h</p:attrName>
                                        </p:attrNameLst>
                                      </p:cBhvr>
                                      <p:tavLst>
                                        <p:tav tm="0">
                                          <p:val>
                                            <p:strVal val="#ppt_h"/>
                                          </p:val>
                                        </p:tav>
                                        <p:tav tm="100000">
                                          <p:val>
                                            <p:strVal val="#ppt_h"/>
                                          </p:val>
                                        </p:tav>
                                      </p:tavLst>
                                    </p:anim>
                                  </p:childTnLst>
                                </p:cTn>
                              </p:par>
                              <p:par>
                                <p:cTn id="19" presetID="45" presetClass="entr" presetSubtype="0" fill="hold" nodeType="withEffect">
                                  <p:stCondLst>
                                    <p:cond delay="0"/>
                                  </p:stCondLst>
                                  <p:iterate type="lt">
                                    <p:tmPct val="10000"/>
                                  </p:iterate>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anim calcmode="lin" valueType="num">
                                      <p:cBhvr>
                                        <p:cTn id="22"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24"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Common planes = aluminum because light weight</a:t>
            </a:r>
          </a:p>
          <a:p>
            <a:r>
              <a:rPr lang="en-US" dirty="0" smtClean="0"/>
              <a:t>Air force crafts = titanium because strong and light weight.</a:t>
            </a:r>
            <a:endParaRPr lang="en-US" dirty="0"/>
          </a:p>
        </p:txBody>
      </p:sp>
      <p:sp>
        <p:nvSpPr>
          <p:cNvPr id="2" name="Title 1"/>
          <p:cNvSpPr>
            <a:spLocks noGrp="1"/>
          </p:cNvSpPr>
          <p:nvPr>
            <p:ph type="title"/>
          </p:nvPr>
        </p:nvSpPr>
        <p:spPr/>
        <p:txBody>
          <a:bodyPr>
            <a:normAutofit/>
          </a:bodyPr>
          <a:lstStyle/>
          <a:p>
            <a:pPr algn="ctr"/>
            <a:r>
              <a:rPr lang="en-US" sz="4800" b="1" dirty="0" smtClean="0"/>
              <a:t>Air Planes</a:t>
            </a:r>
            <a:endParaRPr lang="en-US" sz="4800" b="1" dirty="0"/>
          </a:p>
        </p:txBody>
      </p:sp>
      <p:pic>
        <p:nvPicPr>
          <p:cNvPr id="6146" name="Picture 2" descr="http://upload.wikimedia.org/wikipedia/commons/thumb/8/82/Airbus_A380_blue_sky.jpg/300px-Airbus_A380_blue_sky.jpg">
            <a:hlinkClick r:id="rId5" tooltip="Airbus A380 blue sky.jpg"/>
          </p:cNvPr>
          <p:cNvPicPr>
            <a:picLocks noChangeAspect="1" noChangeArrowheads="1"/>
          </p:cNvPicPr>
          <p:nvPr/>
        </p:nvPicPr>
        <p:blipFill>
          <a:blip r:embed="rId6"/>
          <a:srcRect/>
          <a:stretch>
            <a:fillRect/>
          </a:stretch>
        </p:blipFill>
        <p:spPr bwMode="auto">
          <a:xfrm>
            <a:off x="-4038600" y="4572000"/>
            <a:ext cx="3381657" cy="1905000"/>
          </a:xfrm>
          <a:prstGeom prst="rect">
            <a:avLst/>
          </a:prstGeom>
          <a:noFill/>
        </p:spPr>
      </p:pic>
      <p:pic>
        <p:nvPicPr>
          <p:cNvPr id="6148" name="Picture 4" descr="USAF F-22 stealth aircraft.">
            <a:hlinkClick r:id="rId7" tooltip="USAF F-22 stealth aircraft."/>
          </p:cNvPr>
          <p:cNvPicPr>
            <a:picLocks noChangeAspect="1" noChangeArrowheads="1"/>
          </p:cNvPicPr>
          <p:nvPr/>
        </p:nvPicPr>
        <p:blipFill>
          <a:blip r:embed="rId8"/>
          <a:srcRect/>
          <a:stretch>
            <a:fillRect/>
          </a:stretch>
        </p:blipFill>
        <p:spPr bwMode="auto">
          <a:xfrm>
            <a:off x="9677400" y="3200400"/>
            <a:ext cx="2895600" cy="1978660"/>
          </a:xfrm>
          <a:prstGeom prst="rect">
            <a:avLst/>
          </a:prstGeom>
          <a:noFill/>
        </p:spPr>
      </p:pic>
      <p:pic>
        <p:nvPicPr>
          <p:cNvPr id="7" name="~PP3094.WAV">
            <a:hlinkClick r:id="" action="ppaction://media"/>
          </p:cNvPr>
          <p:cNvPicPr>
            <a:picLocks noRot="1" noChangeAspect="1"/>
          </p:cNvPicPr>
          <p:nvPr>
            <a:wavAudioFile r:embed="rId2" name="~PP3094.WAV"/>
          </p:nvPr>
        </p:nvPicPr>
        <p:blipFill>
          <a:blip r:embed="rId9"/>
          <a:stretch>
            <a:fillRect/>
          </a:stretch>
        </p:blipFill>
        <p:spPr>
          <a:xfrm>
            <a:off x="8702675" y="6416675"/>
            <a:ext cx="304800" cy="304800"/>
          </a:xfrm>
          <a:prstGeom prst="rect">
            <a:avLst/>
          </a:prstGeom>
        </p:spPr>
      </p:pic>
    </p:spTree>
    <p:custDataLst>
      <p:tags r:id="rId1"/>
    </p:custDataLst>
  </p:cSld>
  <p:clrMapOvr>
    <a:masterClrMapping/>
  </p:clrMapOvr>
  <p:transition spd="slow" advTm="16751">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2.5E-6 -9.58372E-6 L 0.53333 -0.22202 " pathEditMode="relative" ptsTypes="AA">
                                      <p:cBhvr>
                                        <p:cTn id="18" dur="2000" fill="hold"/>
                                        <p:tgtEl>
                                          <p:spTgt spid="6146"/>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nodeType="clickEffect">
                                  <p:stCondLst>
                                    <p:cond delay="0"/>
                                  </p:stCondLst>
                                  <p:childTnLst>
                                    <p:animMotion origin="layout" path="M -3.33333E-6 -4.34783E-7 L -0.475 -4.34783E-7 " pathEditMode="relative" ptsTypes="AA">
                                      <p:cBhvr>
                                        <p:cTn id="30" dur="2000" fill="hold"/>
                                        <p:tgtEl>
                                          <p:spTgt spid="614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31"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Normal materials (2 or more) that remain separate in the finished substance.</a:t>
            </a:r>
          </a:p>
          <a:p>
            <a:r>
              <a:rPr lang="en-US" dirty="0" smtClean="0"/>
              <a:t>Need new, strong, and light weight material</a:t>
            </a:r>
          </a:p>
          <a:p>
            <a:r>
              <a:rPr lang="en-US" dirty="0" smtClean="0"/>
              <a:t>Like plywood</a:t>
            </a:r>
          </a:p>
        </p:txBody>
      </p:sp>
      <p:sp>
        <p:nvSpPr>
          <p:cNvPr id="2" name="Title 1"/>
          <p:cNvSpPr>
            <a:spLocks noGrp="1"/>
          </p:cNvSpPr>
          <p:nvPr>
            <p:ph type="title"/>
          </p:nvPr>
        </p:nvSpPr>
        <p:spPr/>
        <p:txBody>
          <a:bodyPr>
            <a:normAutofit/>
          </a:bodyPr>
          <a:lstStyle/>
          <a:p>
            <a:pPr algn="ctr"/>
            <a:r>
              <a:rPr lang="en-US" sz="4400" b="1" dirty="0" smtClean="0"/>
              <a:t>What are Composite Materials?</a:t>
            </a:r>
            <a:endParaRPr lang="en-US" sz="4400" b="1" dirty="0"/>
          </a:p>
        </p:txBody>
      </p:sp>
      <p:pic>
        <p:nvPicPr>
          <p:cNvPr id="2050" name="Picture 2" descr="Image:Plywood.jpg">
            <a:hlinkClick r:id="rId5"/>
          </p:cNvPr>
          <p:cNvPicPr>
            <a:picLocks noChangeAspect="1" noChangeArrowheads="1"/>
          </p:cNvPicPr>
          <p:nvPr/>
        </p:nvPicPr>
        <p:blipFill>
          <a:blip r:embed="rId6"/>
          <a:srcRect/>
          <a:stretch>
            <a:fillRect/>
          </a:stretch>
        </p:blipFill>
        <p:spPr bwMode="auto">
          <a:xfrm>
            <a:off x="3048000" y="3276600"/>
            <a:ext cx="3657600" cy="2738629"/>
          </a:xfrm>
          <a:prstGeom prst="rect">
            <a:avLst/>
          </a:prstGeom>
          <a:noFill/>
        </p:spPr>
      </p:pic>
      <p:pic>
        <p:nvPicPr>
          <p:cNvPr id="6" name="~PP2783.WAV">
            <a:hlinkClick r:id="" action="ppaction://media"/>
          </p:cNvPr>
          <p:cNvPicPr>
            <a:picLocks noRot="1" noChangeAspect="1"/>
          </p:cNvPicPr>
          <p:nvPr>
            <a:wavAudioFile r:embed="rId2" name="~PP2783.WAV"/>
          </p:nvPr>
        </p:nvPicPr>
        <p:blipFill>
          <a:blip r:embed="rId7"/>
          <a:stretch>
            <a:fillRect/>
          </a:stretch>
        </p:blipFill>
        <p:spPr>
          <a:xfrm>
            <a:off x="8702675" y="6416675"/>
            <a:ext cx="304800" cy="304800"/>
          </a:xfrm>
          <a:prstGeom prst="rect">
            <a:avLst/>
          </a:prstGeom>
        </p:spPr>
      </p:pic>
    </p:spTree>
    <p:custDataLst>
      <p:tags r:id="rId1"/>
    </p:custDataLst>
  </p:cSld>
  <p:clrMapOvr>
    <a:masterClrMapping/>
  </p:clrMapOvr>
  <p:transition spd="slow" advTm="28261">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27" presetClass="entr" presetSubtype="0" fill="hold" nodeType="clickEffect">
                                  <p:stCondLst>
                                    <p:cond delay="0"/>
                                  </p:stCondLst>
                                  <p:iterate type="lt">
                                    <p:tmPct val="50000"/>
                                  </p:iterate>
                                  <p:childTnLst>
                                    <p:set>
                                      <p:cBhvr>
                                        <p:cTn id="10"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1"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3" dur="80"/>
                                        <p:tgtEl>
                                          <p:spTgt spid="3">
                                            <p:txEl>
                                              <p:pRg st="0" end="0"/>
                                            </p:txEl>
                                          </p:spTgt>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27" presetClass="entr" presetSubtype="0" fill="hold" nodeType="clickEffect">
                                  <p:stCondLst>
                                    <p:cond delay="0"/>
                                  </p:stCondLst>
                                  <p:iterate type="lt">
                                    <p:tmPct val="50000"/>
                                  </p:iterate>
                                  <p:childTnLst>
                                    <p:set>
                                      <p:cBhvr>
                                        <p:cTn id="17"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8"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0" dur="80"/>
                                        <p:tgtEl>
                                          <p:spTgt spid="3">
                                            <p:txEl>
                                              <p:pRg st="1" end="1"/>
                                            </p:txEl>
                                          </p:spTgt>
                                        </p:tgtEl>
                                        <p:attrNameLst>
                                          <p:attrName>fill.type</p:attrName>
                                        </p:attrNameLst>
                                      </p:cBhvr>
                                      <p:to>
                                        <p:strVal val="solid"/>
                                      </p:to>
                                    </p:set>
                                  </p:childTnLst>
                                </p:cTn>
                              </p:par>
                            </p:childTnLst>
                          </p:cTn>
                        </p:par>
                      </p:childTnLst>
                    </p:cTn>
                  </p:par>
                  <p:par>
                    <p:cTn id="21" fill="hold">
                      <p:stCondLst>
                        <p:cond delay="indefinite"/>
                      </p:stCondLst>
                      <p:childTnLst>
                        <p:par>
                          <p:cTn id="22" fill="hold">
                            <p:stCondLst>
                              <p:cond delay="0"/>
                            </p:stCondLst>
                            <p:childTnLst>
                              <p:par>
                                <p:cTn id="23" presetID="27" presetClass="entr" presetSubtype="0" fill="hold" nodeType="clickEffect">
                                  <p:stCondLst>
                                    <p:cond delay="0"/>
                                  </p:stCondLst>
                                  <p:iterate type="lt">
                                    <p:tmPct val="50000"/>
                                  </p:iterate>
                                  <p:childTnLst>
                                    <p:set>
                                      <p:cBhvr>
                                        <p:cTn id="24"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5"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7" dur="80"/>
                                        <p:tgtEl>
                                          <p:spTgt spid="3">
                                            <p:txEl>
                                              <p:pRg st="2" end="2"/>
                                            </p:txEl>
                                          </p:spTgt>
                                        </p:tgtEl>
                                        <p:attrNameLst>
                                          <p:attrName>fill.type</p:attrName>
                                        </p:attrNameLst>
                                      </p:cBhvr>
                                      <p:to>
                                        <p:strVal val="solid"/>
                                      </p:to>
                                    </p:se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nodeType="clickEffect">
                                  <p:stCondLst>
                                    <p:cond delay="0"/>
                                  </p:stCondLst>
                                  <p:childTnLst>
                                    <p:set>
                                      <p:cBhvr>
                                        <p:cTn id="31" dur="1" fill="hold">
                                          <p:stCondLst>
                                            <p:cond delay="0"/>
                                          </p:stCondLst>
                                        </p:cTn>
                                        <p:tgtEl>
                                          <p:spTgt spid="2050"/>
                                        </p:tgtEl>
                                        <p:attrNameLst>
                                          <p:attrName>style.visibility</p:attrName>
                                        </p:attrNameLst>
                                      </p:cBhvr>
                                      <p:to>
                                        <p:strVal val="visible"/>
                                      </p:to>
                                    </p:set>
                                    <p:animEffect transition="in" filter="wedge">
                                      <p:cBhvr>
                                        <p:cTn id="32"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33"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sz="6600" smtClean="0"/>
              <a:t>Examples</a:t>
            </a:r>
            <a:endParaRPr lang="en-US" sz="6600" dirty="0"/>
          </a:p>
        </p:txBody>
      </p:sp>
      <p:sp>
        <p:nvSpPr>
          <p:cNvPr id="3" name="Content Placeholder 2"/>
          <p:cNvSpPr>
            <a:spLocks noGrp="1"/>
          </p:cNvSpPr>
          <p:nvPr>
            <p:ph sz="half" idx="1"/>
          </p:nvPr>
        </p:nvSpPr>
        <p:spPr/>
        <p:txBody>
          <a:bodyPr/>
          <a:lstStyle/>
          <a:p>
            <a:r>
              <a:rPr lang="en-US" dirty="0" smtClean="0"/>
              <a:t>Carbon fiber</a:t>
            </a:r>
          </a:p>
          <a:p>
            <a:r>
              <a:rPr lang="en-US" dirty="0" smtClean="0"/>
              <a:t>New car fueling – bio diesel, hybrids, and electric cars.</a:t>
            </a:r>
          </a:p>
          <a:p>
            <a:r>
              <a:rPr lang="en-US" dirty="0" smtClean="0"/>
              <a:t>Spider silks</a:t>
            </a:r>
            <a:endParaRPr lang="en-US" dirty="0"/>
          </a:p>
        </p:txBody>
      </p:sp>
      <p:pic>
        <p:nvPicPr>
          <p:cNvPr id="20482" name="Picture 2" descr="Tail of an RC helicopter, made of Carbon fiber reinforced plastic">
            <a:hlinkClick r:id="rId5" tooltip="Tail of an RC helicopter, made of Carbon fiber reinforced plastic"/>
          </p:cNvPr>
          <p:cNvPicPr>
            <a:picLocks noGrp="1" noChangeAspect="1" noChangeArrowheads="1"/>
          </p:cNvPicPr>
          <p:nvPr>
            <p:ph sz="half" idx="2"/>
          </p:nvPr>
        </p:nvPicPr>
        <p:blipFill>
          <a:blip r:embed="rId6"/>
          <a:srcRect/>
          <a:stretch>
            <a:fillRect/>
          </a:stretch>
        </p:blipFill>
        <p:spPr bwMode="auto">
          <a:xfrm>
            <a:off x="6934200" y="1905000"/>
            <a:ext cx="1353940" cy="3505200"/>
          </a:xfrm>
          <a:prstGeom prst="rect">
            <a:avLst/>
          </a:prstGeom>
          <a:noFill/>
        </p:spPr>
      </p:pic>
      <p:pic>
        <p:nvPicPr>
          <p:cNvPr id="20484" name="Picture 4" descr="Older diesel Mercedes are popular for running on biodiesel.">
            <a:hlinkClick r:id="rId7" tooltip="Older diesel Mercedes are popular for running on biodiesel."/>
          </p:cNvPr>
          <p:cNvPicPr>
            <a:picLocks noChangeAspect="1" noChangeArrowheads="1"/>
          </p:cNvPicPr>
          <p:nvPr/>
        </p:nvPicPr>
        <p:blipFill>
          <a:blip r:embed="rId8"/>
          <a:srcRect/>
          <a:stretch>
            <a:fillRect/>
          </a:stretch>
        </p:blipFill>
        <p:spPr bwMode="auto">
          <a:xfrm>
            <a:off x="4038599" y="1371600"/>
            <a:ext cx="2732483" cy="2057400"/>
          </a:xfrm>
          <a:prstGeom prst="rect">
            <a:avLst/>
          </a:prstGeom>
          <a:noFill/>
        </p:spPr>
      </p:pic>
      <p:pic>
        <p:nvPicPr>
          <p:cNvPr id="2050" name="Picture 2" descr="an Orb-weaver spider, Family: Araneidae">
            <a:hlinkClick r:id="rId9" tooltip="an Orb-weaver spider, Family: Araneidae"/>
          </p:cNvPr>
          <p:cNvPicPr>
            <a:picLocks noChangeAspect="1" noChangeArrowheads="1"/>
          </p:cNvPicPr>
          <p:nvPr/>
        </p:nvPicPr>
        <p:blipFill>
          <a:blip r:embed="rId10"/>
          <a:srcRect/>
          <a:stretch>
            <a:fillRect/>
          </a:stretch>
        </p:blipFill>
        <p:spPr bwMode="auto">
          <a:xfrm>
            <a:off x="3429000" y="3657600"/>
            <a:ext cx="2601204" cy="2590800"/>
          </a:xfrm>
          <a:prstGeom prst="rect">
            <a:avLst/>
          </a:prstGeom>
          <a:noFill/>
        </p:spPr>
      </p:pic>
      <p:pic>
        <p:nvPicPr>
          <p:cNvPr id="8" name="~PP168.WAV">
            <a:hlinkClick r:id="" action="ppaction://media"/>
          </p:cNvPr>
          <p:cNvPicPr>
            <a:picLocks noRot="1" noChangeAspect="1"/>
          </p:cNvPicPr>
          <p:nvPr>
            <a:wavAudioFile r:embed="rId2" name="~PP168.WAV"/>
          </p:nvPr>
        </p:nvPicPr>
        <p:blipFill>
          <a:blip r:embed="rId11"/>
          <a:stretch>
            <a:fillRect/>
          </a:stretch>
        </p:blipFill>
        <p:spPr>
          <a:xfrm>
            <a:off x="8702675" y="6416675"/>
            <a:ext cx="304800" cy="304800"/>
          </a:xfrm>
          <a:prstGeom prst="rect">
            <a:avLst/>
          </a:prstGeom>
        </p:spPr>
      </p:pic>
    </p:spTree>
    <p:custDataLst>
      <p:tags r:id="rId1"/>
    </p:custDataLst>
  </p:cSld>
  <p:clrMapOvr>
    <a:masterClrMapping/>
  </p:clrMapOvr>
  <p:transition advTm="3825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80">
                                          <p:stCondLst>
                                            <p:cond delay="0"/>
                                          </p:stCondLst>
                                        </p:cTn>
                                        <p:tgtEl>
                                          <p:spTgt spid="3">
                                            <p:txEl>
                                              <p:pRg st="0" end="0"/>
                                            </p:txEl>
                                          </p:spTgt>
                                        </p:tgtEl>
                                      </p:cBhvr>
                                    </p:animEffect>
                                    <p:anim calcmode="lin" valueType="num">
                                      <p:cBhvr>
                                        <p:cTn id="12"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7" dur="26">
                                          <p:stCondLst>
                                            <p:cond delay="650"/>
                                          </p:stCondLst>
                                        </p:cTn>
                                        <p:tgtEl>
                                          <p:spTgt spid="3">
                                            <p:txEl>
                                              <p:pRg st="0" end="0"/>
                                            </p:txEl>
                                          </p:spTgt>
                                        </p:tgtEl>
                                      </p:cBhvr>
                                      <p:to x="100000" y="60000"/>
                                    </p:animScale>
                                    <p:animScale>
                                      <p:cBhvr>
                                        <p:cTn id="18" dur="166" decel="50000">
                                          <p:stCondLst>
                                            <p:cond delay="676"/>
                                          </p:stCondLst>
                                        </p:cTn>
                                        <p:tgtEl>
                                          <p:spTgt spid="3">
                                            <p:txEl>
                                              <p:pRg st="0" end="0"/>
                                            </p:txEl>
                                          </p:spTgt>
                                        </p:tgtEl>
                                      </p:cBhvr>
                                      <p:to x="100000" y="100000"/>
                                    </p:animScale>
                                    <p:animScale>
                                      <p:cBhvr>
                                        <p:cTn id="19" dur="26">
                                          <p:stCondLst>
                                            <p:cond delay="1312"/>
                                          </p:stCondLst>
                                        </p:cTn>
                                        <p:tgtEl>
                                          <p:spTgt spid="3">
                                            <p:txEl>
                                              <p:pRg st="0" end="0"/>
                                            </p:txEl>
                                          </p:spTgt>
                                        </p:tgtEl>
                                      </p:cBhvr>
                                      <p:to x="100000" y="80000"/>
                                    </p:animScale>
                                    <p:animScale>
                                      <p:cBhvr>
                                        <p:cTn id="20" dur="166" decel="50000">
                                          <p:stCondLst>
                                            <p:cond delay="1338"/>
                                          </p:stCondLst>
                                        </p:cTn>
                                        <p:tgtEl>
                                          <p:spTgt spid="3">
                                            <p:txEl>
                                              <p:pRg st="0" end="0"/>
                                            </p:txEl>
                                          </p:spTgt>
                                        </p:tgtEl>
                                      </p:cBhvr>
                                      <p:to x="100000" y="100000"/>
                                    </p:animScale>
                                    <p:animScale>
                                      <p:cBhvr>
                                        <p:cTn id="21" dur="26">
                                          <p:stCondLst>
                                            <p:cond delay="1642"/>
                                          </p:stCondLst>
                                        </p:cTn>
                                        <p:tgtEl>
                                          <p:spTgt spid="3">
                                            <p:txEl>
                                              <p:pRg st="0" end="0"/>
                                            </p:txEl>
                                          </p:spTgt>
                                        </p:tgtEl>
                                      </p:cBhvr>
                                      <p:to x="100000" y="90000"/>
                                    </p:animScale>
                                    <p:animScale>
                                      <p:cBhvr>
                                        <p:cTn id="22" dur="166" decel="50000">
                                          <p:stCondLst>
                                            <p:cond delay="1668"/>
                                          </p:stCondLst>
                                        </p:cTn>
                                        <p:tgtEl>
                                          <p:spTgt spid="3">
                                            <p:txEl>
                                              <p:pRg st="0" end="0"/>
                                            </p:txEl>
                                          </p:spTgt>
                                        </p:tgtEl>
                                      </p:cBhvr>
                                      <p:to x="100000" y="100000"/>
                                    </p:animScale>
                                    <p:animScale>
                                      <p:cBhvr>
                                        <p:cTn id="23" dur="26">
                                          <p:stCondLst>
                                            <p:cond delay="1808"/>
                                          </p:stCondLst>
                                        </p:cTn>
                                        <p:tgtEl>
                                          <p:spTgt spid="3">
                                            <p:txEl>
                                              <p:pRg st="0" end="0"/>
                                            </p:txEl>
                                          </p:spTgt>
                                        </p:tgtEl>
                                      </p:cBhvr>
                                      <p:to x="100000" y="95000"/>
                                    </p:animScale>
                                    <p:animScale>
                                      <p:cBhvr>
                                        <p:cTn id="24" dur="166" decel="50000">
                                          <p:stCondLst>
                                            <p:cond delay="1834"/>
                                          </p:stCondLst>
                                        </p:cTn>
                                        <p:tgtEl>
                                          <p:spTgt spid="3">
                                            <p:txEl>
                                              <p:pRg st="0" end="0"/>
                                            </p:txEl>
                                          </p:spTgt>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38" presetClass="entr" presetSubtype="0" accel="50000" fill="hold" nodeType="clickEffect">
                                  <p:stCondLst>
                                    <p:cond delay="0"/>
                                  </p:stCondLst>
                                  <p:iterate type="lt">
                                    <p:tmPct val="50000"/>
                                  </p:iterate>
                                  <p:childTnLst>
                                    <p:set>
                                      <p:cBhvr>
                                        <p:cTn id="28" dur="1" fill="hold">
                                          <p:stCondLst>
                                            <p:cond delay="0"/>
                                          </p:stCondLst>
                                        </p:cTn>
                                        <p:tgtEl>
                                          <p:spTgt spid="20482"/>
                                        </p:tgtEl>
                                        <p:attrNameLst>
                                          <p:attrName>style.visibility</p:attrName>
                                        </p:attrNameLst>
                                      </p:cBhvr>
                                      <p:to>
                                        <p:strVal val="visible"/>
                                      </p:to>
                                    </p:set>
                                    <p:set>
                                      <p:cBhvr>
                                        <p:cTn id="29" dur="455" fill="hold">
                                          <p:stCondLst>
                                            <p:cond delay="0"/>
                                          </p:stCondLst>
                                        </p:cTn>
                                        <p:tgtEl>
                                          <p:spTgt spid="20482"/>
                                        </p:tgtEl>
                                        <p:attrNameLst>
                                          <p:attrName>style.rotation</p:attrName>
                                        </p:attrNameLst>
                                      </p:cBhvr>
                                      <p:to>
                                        <p:strVal val="-45.0"/>
                                      </p:to>
                                    </p:set>
                                    <p:anim calcmode="lin" valueType="num">
                                      <p:cBhvr>
                                        <p:cTn id="30" dur="455" fill="hold">
                                          <p:stCondLst>
                                            <p:cond delay="455"/>
                                          </p:stCondLst>
                                        </p:cTn>
                                        <p:tgtEl>
                                          <p:spTgt spid="20482"/>
                                        </p:tgtEl>
                                        <p:attrNameLst>
                                          <p:attrName>style.rotation</p:attrName>
                                        </p:attrNameLst>
                                      </p:cBhvr>
                                      <p:tavLst>
                                        <p:tav tm="0">
                                          <p:val>
                                            <p:fltVal val="-45"/>
                                          </p:val>
                                        </p:tav>
                                        <p:tav tm="69900">
                                          <p:val>
                                            <p:fltVal val="45"/>
                                          </p:val>
                                        </p:tav>
                                        <p:tav tm="100000">
                                          <p:val>
                                            <p:fltVal val="0"/>
                                          </p:val>
                                        </p:tav>
                                      </p:tavLst>
                                    </p:anim>
                                    <p:anim calcmode="lin" valueType="num">
                                      <p:cBhvr>
                                        <p:cTn id="31" dur="455" fill="hold">
                                          <p:stCondLst>
                                            <p:cond delay="0"/>
                                          </p:stCondLst>
                                        </p:cTn>
                                        <p:tgtEl>
                                          <p:spTgt spid="20482"/>
                                        </p:tgtEl>
                                        <p:attrNameLst>
                                          <p:attrName>ppt_y</p:attrName>
                                        </p:attrNameLst>
                                      </p:cBhvr>
                                      <p:tavLst>
                                        <p:tav tm="0">
                                          <p:val>
                                            <p:strVal val="#ppt_y-1"/>
                                          </p:val>
                                        </p:tav>
                                        <p:tav tm="100000">
                                          <p:val>
                                            <p:strVal val="#ppt_y-(0.354*#ppt_w-0.172*#ppt_h)"/>
                                          </p:val>
                                        </p:tav>
                                      </p:tavLst>
                                    </p:anim>
                                    <p:anim calcmode="lin" valueType="num">
                                      <p:cBhvr>
                                        <p:cTn id="32" dur="156" decel="50000" autoRev="1" fill="hold">
                                          <p:stCondLst>
                                            <p:cond delay="455"/>
                                          </p:stCondLst>
                                        </p:cTn>
                                        <p:tgtEl>
                                          <p:spTgt spid="20482"/>
                                        </p:tgtEl>
                                        <p:attrNameLst>
                                          <p:attrName>ppt_y</p:attrName>
                                        </p:attrNameLst>
                                      </p:cBhvr>
                                      <p:tavLst>
                                        <p:tav tm="0">
                                          <p:val>
                                            <p:strVal val="#ppt_y-(0.354*#ppt_w-0.172*#ppt_h)"/>
                                          </p:val>
                                        </p:tav>
                                        <p:tav tm="100000">
                                          <p:val>
                                            <p:strVal val="#ppt_y-(0.354*#ppt_w-0.172*#ppt_h)-#ppt_h/2"/>
                                          </p:val>
                                        </p:tav>
                                      </p:tavLst>
                                    </p:anim>
                                    <p:anim calcmode="lin" valueType="num">
                                      <p:cBhvr>
                                        <p:cTn id="33" dur="136" fill="hold">
                                          <p:stCondLst>
                                            <p:cond delay="864"/>
                                          </p:stCondLst>
                                        </p:cTn>
                                        <p:tgtEl>
                                          <p:spTgt spid="20482"/>
                                        </p:tgtEl>
                                        <p:attrNameLst>
                                          <p:attrName>ppt_y</p:attrName>
                                        </p:attrNameLst>
                                      </p:cBhvr>
                                      <p:tavLst>
                                        <p:tav tm="0">
                                          <p:val>
                                            <p:strVal val="#ppt_y-(0.354*#ppt_w-0.172*#ppt_h)"/>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6" presetClass="entr" presetSubtype="0" fill="hold" nodeType="clickEffect">
                                  <p:stCondLst>
                                    <p:cond delay="0"/>
                                  </p:stCondLst>
                                  <p:childTnLst>
                                    <p:set>
                                      <p:cBhvr>
                                        <p:cTn id="37" dur="1" fill="hold">
                                          <p:stCondLst>
                                            <p:cond delay="0"/>
                                          </p:stCondLst>
                                        </p:cTn>
                                        <p:tgtEl>
                                          <p:spTgt spid="3">
                                            <p:txEl>
                                              <p:pRg st="1" end="1"/>
                                            </p:txEl>
                                          </p:spTgt>
                                        </p:tgtEl>
                                        <p:attrNameLst>
                                          <p:attrName>style.visibility</p:attrName>
                                        </p:attrNameLst>
                                      </p:cBhvr>
                                      <p:to>
                                        <p:strVal val="visible"/>
                                      </p:to>
                                    </p:set>
                                    <p:animEffect transition="in" filter="wipe(down)">
                                      <p:cBhvr>
                                        <p:cTn id="38" dur="580">
                                          <p:stCondLst>
                                            <p:cond delay="0"/>
                                          </p:stCondLst>
                                        </p:cTn>
                                        <p:tgtEl>
                                          <p:spTgt spid="3">
                                            <p:txEl>
                                              <p:pRg st="1" end="1"/>
                                            </p:txEl>
                                          </p:spTgt>
                                        </p:tgtEl>
                                      </p:cBhvr>
                                    </p:animEffect>
                                    <p:anim calcmode="lin" valueType="num">
                                      <p:cBhvr>
                                        <p:cTn id="39"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4" dur="26">
                                          <p:stCondLst>
                                            <p:cond delay="650"/>
                                          </p:stCondLst>
                                        </p:cTn>
                                        <p:tgtEl>
                                          <p:spTgt spid="3">
                                            <p:txEl>
                                              <p:pRg st="1" end="1"/>
                                            </p:txEl>
                                          </p:spTgt>
                                        </p:tgtEl>
                                      </p:cBhvr>
                                      <p:to x="100000" y="60000"/>
                                    </p:animScale>
                                    <p:animScale>
                                      <p:cBhvr>
                                        <p:cTn id="45" dur="166" decel="50000">
                                          <p:stCondLst>
                                            <p:cond delay="676"/>
                                          </p:stCondLst>
                                        </p:cTn>
                                        <p:tgtEl>
                                          <p:spTgt spid="3">
                                            <p:txEl>
                                              <p:pRg st="1" end="1"/>
                                            </p:txEl>
                                          </p:spTgt>
                                        </p:tgtEl>
                                      </p:cBhvr>
                                      <p:to x="100000" y="100000"/>
                                    </p:animScale>
                                    <p:animScale>
                                      <p:cBhvr>
                                        <p:cTn id="46" dur="26">
                                          <p:stCondLst>
                                            <p:cond delay="1312"/>
                                          </p:stCondLst>
                                        </p:cTn>
                                        <p:tgtEl>
                                          <p:spTgt spid="3">
                                            <p:txEl>
                                              <p:pRg st="1" end="1"/>
                                            </p:txEl>
                                          </p:spTgt>
                                        </p:tgtEl>
                                      </p:cBhvr>
                                      <p:to x="100000" y="80000"/>
                                    </p:animScale>
                                    <p:animScale>
                                      <p:cBhvr>
                                        <p:cTn id="47" dur="166" decel="50000">
                                          <p:stCondLst>
                                            <p:cond delay="1338"/>
                                          </p:stCondLst>
                                        </p:cTn>
                                        <p:tgtEl>
                                          <p:spTgt spid="3">
                                            <p:txEl>
                                              <p:pRg st="1" end="1"/>
                                            </p:txEl>
                                          </p:spTgt>
                                        </p:tgtEl>
                                      </p:cBhvr>
                                      <p:to x="100000" y="100000"/>
                                    </p:animScale>
                                    <p:animScale>
                                      <p:cBhvr>
                                        <p:cTn id="48" dur="26">
                                          <p:stCondLst>
                                            <p:cond delay="1642"/>
                                          </p:stCondLst>
                                        </p:cTn>
                                        <p:tgtEl>
                                          <p:spTgt spid="3">
                                            <p:txEl>
                                              <p:pRg st="1" end="1"/>
                                            </p:txEl>
                                          </p:spTgt>
                                        </p:tgtEl>
                                      </p:cBhvr>
                                      <p:to x="100000" y="90000"/>
                                    </p:animScale>
                                    <p:animScale>
                                      <p:cBhvr>
                                        <p:cTn id="49" dur="166" decel="50000">
                                          <p:stCondLst>
                                            <p:cond delay="1668"/>
                                          </p:stCondLst>
                                        </p:cTn>
                                        <p:tgtEl>
                                          <p:spTgt spid="3">
                                            <p:txEl>
                                              <p:pRg st="1" end="1"/>
                                            </p:txEl>
                                          </p:spTgt>
                                        </p:tgtEl>
                                      </p:cBhvr>
                                      <p:to x="100000" y="100000"/>
                                    </p:animScale>
                                    <p:animScale>
                                      <p:cBhvr>
                                        <p:cTn id="50" dur="26">
                                          <p:stCondLst>
                                            <p:cond delay="1808"/>
                                          </p:stCondLst>
                                        </p:cTn>
                                        <p:tgtEl>
                                          <p:spTgt spid="3">
                                            <p:txEl>
                                              <p:pRg st="1" end="1"/>
                                            </p:txEl>
                                          </p:spTgt>
                                        </p:tgtEl>
                                      </p:cBhvr>
                                      <p:to x="100000" y="95000"/>
                                    </p:animScale>
                                    <p:animScale>
                                      <p:cBhvr>
                                        <p:cTn id="51" dur="166" decel="50000">
                                          <p:stCondLst>
                                            <p:cond delay="1834"/>
                                          </p:stCondLst>
                                        </p:cTn>
                                        <p:tgtEl>
                                          <p:spTgt spid="3">
                                            <p:txEl>
                                              <p:pRg st="1" end="1"/>
                                            </p:txEl>
                                          </p:spTgt>
                                        </p:tgtEl>
                                      </p:cBhvr>
                                      <p:to x="100000" y="100000"/>
                                    </p:animScale>
                                  </p:childTnLst>
                                </p:cTn>
                              </p:par>
                            </p:childTnLst>
                          </p:cTn>
                        </p:par>
                      </p:childTnLst>
                    </p:cTn>
                  </p:par>
                  <p:par>
                    <p:cTn id="52" fill="hold">
                      <p:stCondLst>
                        <p:cond delay="indefinite"/>
                      </p:stCondLst>
                      <p:childTnLst>
                        <p:par>
                          <p:cTn id="53" fill="hold">
                            <p:stCondLst>
                              <p:cond delay="0"/>
                            </p:stCondLst>
                            <p:childTnLst>
                              <p:par>
                                <p:cTn id="54" presetID="35" presetClass="entr" presetSubtype="0" fill="hold" nodeType="clickEffect">
                                  <p:stCondLst>
                                    <p:cond delay="0"/>
                                  </p:stCondLst>
                                  <p:childTnLst>
                                    <p:set>
                                      <p:cBhvr>
                                        <p:cTn id="55" dur="1" fill="hold">
                                          <p:stCondLst>
                                            <p:cond delay="0"/>
                                          </p:stCondLst>
                                        </p:cTn>
                                        <p:tgtEl>
                                          <p:spTgt spid="20484"/>
                                        </p:tgtEl>
                                        <p:attrNameLst>
                                          <p:attrName>style.visibility</p:attrName>
                                        </p:attrNameLst>
                                      </p:cBhvr>
                                      <p:to>
                                        <p:strVal val="visible"/>
                                      </p:to>
                                    </p:set>
                                    <p:animEffect transition="in" filter="fade">
                                      <p:cBhvr>
                                        <p:cTn id="56" dur="2000"/>
                                        <p:tgtEl>
                                          <p:spTgt spid="20484"/>
                                        </p:tgtEl>
                                      </p:cBhvr>
                                    </p:animEffect>
                                    <p:anim calcmode="lin" valueType="num">
                                      <p:cBhvr>
                                        <p:cTn id="57" dur="2000" fill="hold"/>
                                        <p:tgtEl>
                                          <p:spTgt spid="20484"/>
                                        </p:tgtEl>
                                        <p:attrNameLst>
                                          <p:attrName>style.rotation</p:attrName>
                                        </p:attrNameLst>
                                      </p:cBhvr>
                                      <p:tavLst>
                                        <p:tav tm="0">
                                          <p:val>
                                            <p:fltVal val="720"/>
                                          </p:val>
                                        </p:tav>
                                        <p:tav tm="100000">
                                          <p:val>
                                            <p:fltVal val="0"/>
                                          </p:val>
                                        </p:tav>
                                      </p:tavLst>
                                    </p:anim>
                                    <p:anim calcmode="lin" valueType="num">
                                      <p:cBhvr>
                                        <p:cTn id="58" dur="2000" fill="hold"/>
                                        <p:tgtEl>
                                          <p:spTgt spid="20484"/>
                                        </p:tgtEl>
                                        <p:attrNameLst>
                                          <p:attrName>ppt_h</p:attrName>
                                        </p:attrNameLst>
                                      </p:cBhvr>
                                      <p:tavLst>
                                        <p:tav tm="0">
                                          <p:val>
                                            <p:fltVal val="0"/>
                                          </p:val>
                                        </p:tav>
                                        <p:tav tm="100000">
                                          <p:val>
                                            <p:strVal val="#ppt_h"/>
                                          </p:val>
                                        </p:tav>
                                      </p:tavLst>
                                    </p:anim>
                                    <p:anim calcmode="lin" valueType="num">
                                      <p:cBhvr>
                                        <p:cTn id="59" dur="2000" fill="hold"/>
                                        <p:tgtEl>
                                          <p:spTgt spid="20484"/>
                                        </p:tgtEl>
                                        <p:attrNameLst>
                                          <p:attrName>ppt_w</p:attrName>
                                        </p:attrNameLst>
                                      </p:cBhvr>
                                      <p:tavLst>
                                        <p:tav tm="0">
                                          <p:val>
                                            <p:fltVal val="0"/>
                                          </p:val>
                                        </p:tav>
                                        <p:tav tm="100000">
                                          <p:val>
                                            <p:strVal val="#ppt_w"/>
                                          </p:val>
                                        </p:tav>
                                      </p:tavLst>
                                    </p:anim>
                                  </p:childTnLst>
                                </p:cTn>
                              </p:par>
                            </p:childTnLst>
                          </p:cTn>
                        </p:par>
                      </p:childTnLst>
                    </p:cTn>
                  </p:par>
                  <p:par>
                    <p:cTn id="60" fill="hold">
                      <p:stCondLst>
                        <p:cond delay="indefinite"/>
                      </p:stCondLst>
                      <p:childTnLst>
                        <p:par>
                          <p:cTn id="61" fill="hold">
                            <p:stCondLst>
                              <p:cond delay="0"/>
                            </p:stCondLst>
                            <p:childTnLst>
                              <p:par>
                                <p:cTn id="62" presetID="26" presetClass="entr" presetSubtype="0" fill="hold" nodeType="clickEffect">
                                  <p:stCondLst>
                                    <p:cond delay="0"/>
                                  </p:stCondLst>
                                  <p:childTnLst>
                                    <p:set>
                                      <p:cBhvr>
                                        <p:cTn id="63" dur="1" fill="hold">
                                          <p:stCondLst>
                                            <p:cond delay="0"/>
                                          </p:stCondLst>
                                        </p:cTn>
                                        <p:tgtEl>
                                          <p:spTgt spid="3">
                                            <p:txEl>
                                              <p:pRg st="2" end="2"/>
                                            </p:txEl>
                                          </p:spTgt>
                                        </p:tgtEl>
                                        <p:attrNameLst>
                                          <p:attrName>style.visibility</p:attrName>
                                        </p:attrNameLst>
                                      </p:cBhvr>
                                      <p:to>
                                        <p:strVal val="visible"/>
                                      </p:to>
                                    </p:set>
                                    <p:animEffect transition="in" filter="wipe(down)">
                                      <p:cBhvr>
                                        <p:cTn id="64" dur="580">
                                          <p:stCondLst>
                                            <p:cond delay="0"/>
                                          </p:stCondLst>
                                        </p:cTn>
                                        <p:tgtEl>
                                          <p:spTgt spid="3">
                                            <p:txEl>
                                              <p:pRg st="2" end="2"/>
                                            </p:txEl>
                                          </p:spTgt>
                                        </p:tgtEl>
                                      </p:cBhvr>
                                    </p:animEffect>
                                    <p:anim calcmode="lin" valueType="num">
                                      <p:cBhvr>
                                        <p:cTn id="65"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70" dur="26">
                                          <p:stCondLst>
                                            <p:cond delay="650"/>
                                          </p:stCondLst>
                                        </p:cTn>
                                        <p:tgtEl>
                                          <p:spTgt spid="3">
                                            <p:txEl>
                                              <p:pRg st="2" end="2"/>
                                            </p:txEl>
                                          </p:spTgt>
                                        </p:tgtEl>
                                      </p:cBhvr>
                                      <p:to x="100000" y="60000"/>
                                    </p:animScale>
                                    <p:animScale>
                                      <p:cBhvr>
                                        <p:cTn id="71" dur="166" decel="50000">
                                          <p:stCondLst>
                                            <p:cond delay="676"/>
                                          </p:stCondLst>
                                        </p:cTn>
                                        <p:tgtEl>
                                          <p:spTgt spid="3">
                                            <p:txEl>
                                              <p:pRg st="2" end="2"/>
                                            </p:txEl>
                                          </p:spTgt>
                                        </p:tgtEl>
                                      </p:cBhvr>
                                      <p:to x="100000" y="100000"/>
                                    </p:animScale>
                                    <p:animScale>
                                      <p:cBhvr>
                                        <p:cTn id="72" dur="26">
                                          <p:stCondLst>
                                            <p:cond delay="1312"/>
                                          </p:stCondLst>
                                        </p:cTn>
                                        <p:tgtEl>
                                          <p:spTgt spid="3">
                                            <p:txEl>
                                              <p:pRg st="2" end="2"/>
                                            </p:txEl>
                                          </p:spTgt>
                                        </p:tgtEl>
                                      </p:cBhvr>
                                      <p:to x="100000" y="80000"/>
                                    </p:animScale>
                                    <p:animScale>
                                      <p:cBhvr>
                                        <p:cTn id="73" dur="166" decel="50000">
                                          <p:stCondLst>
                                            <p:cond delay="1338"/>
                                          </p:stCondLst>
                                        </p:cTn>
                                        <p:tgtEl>
                                          <p:spTgt spid="3">
                                            <p:txEl>
                                              <p:pRg st="2" end="2"/>
                                            </p:txEl>
                                          </p:spTgt>
                                        </p:tgtEl>
                                      </p:cBhvr>
                                      <p:to x="100000" y="100000"/>
                                    </p:animScale>
                                    <p:animScale>
                                      <p:cBhvr>
                                        <p:cTn id="74" dur="26">
                                          <p:stCondLst>
                                            <p:cond delay="1642"/>
                                          </p:stCondLst>
                                        </p:cTn>
                                        <p:tgtEl>
                                          <p:spTgt spid="3">
                                            <p:txEl>
                                              <p:pRg st="2" end="2"/>
                                            </p:txEl>
                                          </p:spTgt>
                                        </p:tgtEl>
                                      </p:cBhvr>
                                      <p:to x="100000" y="90000"/>
                                    </p:animScale>
                                    <p:animScale>
                                      <p:cBhvr>
                                        <p:cTn id="75" dur="166" decel="50000">
                                          <p:stCondLst>
                                            <p:cond delay="1668"/>
                                          </p:stCondLst>
                                        </p:cTn>
                                        <p:tgtEl>
                                          <p:spTgt spid="3">
                                            <p:txEl>
                                              <p:pRg st="2" end="2"/>
                                            </p:txEl>
                                          </p:spTgt>
                                        </p:tgtEl>
                                      </p:cBhvr>
                                      <p:to x="100000" y="100000"/>
                                    </p:animScale>
                                    <p:animScale>
                                      <p:cBhvr>
                                        <p:cTn id="76" dur="26">
                                          <p:stCondLst>
                                            <p:cond delay="1808"/>
                                          </p:stCondLst>
                                        </p:cTn>
                                        <p:tgtEl>
                                          <p:spTgt spid="3">
                                            <p:txEl>
                                              <p:pRg st="2" end="2"/>
                                            </p:txEl>
                                          </p:spTgt>
                                        </p:tgtEl>
                                      </p:cBhvr>
                                      <p:to x="100000" y="95000"/>
                                    </p:animScale>
                                    <p:animScale>
                                      <p:cBhvr>
                                        <p:cTn id="77" dur="166" decel="50000">
                                          <p:stCondLst>
                                            <p:cond delay="1834"/>
                                          </p:stCondLst>
                                        </p:cTn>
                                        <p:tgtEl>
                                          <p:spTgt spid="3">
                                            <p:txEl>
                                              <p:pRg st="2" end="2"/>
                                            </p:txEl>
                                          </p:spTgt>
                                        </p:tgtEl>
                                      </p:cBhvr>
                                      <p:to x="100000" y="100000"/>
                                    </p:animScale>
                                  </p:childTnLst>
                                </p:cTn>
                              </p:par>
                            </p:childTnLst>
                          </p:cTn>
                        </p:par>
                      </p:childTnLst>
                    </p:cTn>
                  </p:par>
                  <p:par>
                    <p:cTn id="78" fill="hold">
                      <p:stCondLst>
                        <p:cond delay="indefinite"/>
                      </p:stCondLst>
                      <p:childTnLst>
                        <p:par>
                          <p:cTn id="79" fill="hold">
                            <p:stCondLst>
                              <p:cond delay="0"/>
                            </p:stCondLst>
                            <p:childTnLst>
                              <p:par>
                                <p:cTn id="80" presetID="15" presetClass="entr" presetSubtype="0" fill="hold" nodeType="clickEffect">
                                  <p:stCondLst>
                                    <p:cond delay="0"/>
                                  </p:stCondLst>
                                  <p:childTnLst>
                                    <p:set>
                                      <p:cBhvr>
                                        <p:cTn id="81" dur="1" fill="hold">
                                          <p:stCondLst>
                                            <p:cond delay="0"/>
                                          </p:stCondLst>
                                        </p:cTn>
                                        <p:tgtEl>
                                          <p:spTgt spid="2050"/>
                                        </p:tgtEl>
                                        <p:attrNameLst>
                                          <p:attrName>style.visibility</p:attrName>
                                        </p:attrNameLst>
                                      </p:cBhvr>
                                      <p:to>
                                        <p:strVal val="visible"/>
                                      </p:to>
                                    </p:set>
                                    <p:anim calcmode="lin" valueType="num">
                                      <p:cBhvr>
                                        <p:cTn id="82" dur="1000" fill="hold"/>
                                        <p:tgtEl>
                                          <p:spTgt spid="2050"/>
                                        </p:tgtEl>
                                        <p:attrNameLst>
                                          <p:attrName>ppt_w</p:attrName>
                                        </p:attrNameLst>
                                      </p:cBhvr>
                                      <p:tavLst>
                                        <p:tav tm="0">
                                          <p:val>
                                            <p:fltVal val="0"/>
                                          </p:val>
                                        </p:tav>
                                        <p:tav tm="100000">
                                          <p:val>
                                            <p:strVal val="#ppt_w"/>
                                          </p:val>
                                        </p:tav>
                                      </p:tavLst>
                                    </p:anim>
                                    <p:anim calcmode="lin" valueType="num">
                                      <p:cBhvr>
                                        <p:cTn id="83" dur="1000" fill="hold"/>
                                        <p:tgtEl>
                                          <p:spTgt spid="2050"/>
                                        </p:tgtEl>
                                        <p:attrNameLst>
                                          <p:attrName>ppt_h</p:attrName>
                                        </p:attrNameLst>
                                      </p:cBhvr>
                                      <p:tavLst>
                                        <p:tav tm="0">
                                          <p:val>
                                            <p:fltVal val="0"/>
                                          </p:val>
                                        </p:tav>
                                        <p:tav tm="100000">
                                          <p:val>
                                            <p:strVal val="#ppt_h"/>
                                          </p:val>
                                        </p:tav>
                                      </p:tavLst>
                                    </p:anim>
                                    <p:anim calcmode="lin" valueType="num">
                                      <p:cBhvr>
                                        <p:cTn id="84" dur="1000" fill="hold"/>
                                        <p:tgtEl>
                                          <p:spTgt spid="2050"/>
                                        </p:tgtEl>
                                        <p:attrNameLst>
                                          <p:attrName>ppt_x</p:attrName>
                                        </p:attrNameLst>
                                      </p:cBhvr>
                                      <p:tavLst>
                                        <p:tav tm="0" fmla="#ppt_x+(cos(-2*pi*(1-$))*-#ppt_x-sin(-2*pi*(1-$))*(1-#ppt_y))*(1-$)">
                                          <p:val>
                                            <p:fltVal val="0"/>
                                          </p:val>
                                        </p:tav>
                                        <p:tav tm="100000">
                                          <p:val>
                                            <p:fltVal val="1"/>
                                          </p:val>
                                        </p:tav>
                                      </p:tavLst>
                                    </p:anim>
                                    <p:anim calcmode="lin" valueType="num">
                                      <p:cBhvr>
                                        <p:cTn id="85" dur="1000" fill="hold"/>
                                        <p:tgtEl>
                                          <p:spTgt spid="205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86"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9"/>
</p:tagLst>
</file>

<file path=ppt/tags/tag2.xml><?xml version="1.0" encoding="utf-8"?>
<p:tagLst xmlns:a="http://schemas.openxmlformats.org/drawingml/2006/main" xmlns:r="http://schemas.openxmlformats.org/officeDocument/2006/relationships" xmlns:p="http://schemas.openxmlformats.org/presentationml/2006/main">
  <p:tag name="TIMING" val="|1.4|4.3|2.2|4.1"/>
</p:tagLst>
</file>

<file path=ppt/tags/tag3.xml><?xml version="1.0" encoding="utf-8"?>
<p:tagLst xmlns:a="http://schemas.openxmlformats.org/drawingml/2006/main" xmlns:r="http://schemas.openxmlformats.org/officeDocument/2006/relationships" xmlns:p="http://schemas.openxmlformats.org/presentationml/2006/main">
  <p:tag name="TIMING" val="|1.6|8.8|8.4|3.1"/>
</p:tagLst>
</file>

<file path=ppt/tags/tag4.xml><?xml version="1.0" encoding="utf-8"?>
<p:tagLst xmlns:a="http://schemas.openxmlformats.org/drawingml/2006/main" xmlns:r="http://schemas.openxmlformats.org/officeDocument/2006/relationships" xmlns:p="http://schemas.openxmlformats.org/presentationml/2006/main">
  <p:tag name="TIMING" val="|1.7|9.9|2.1|7.3|2.5|2.7"/>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173</TotalTime>
  <Words>259</Words>
  <Application>Microsoft Office PowerPoint</Application>
  <PresentationFormat>On-screen Show (4:3)</PresentationFormat>
  <Paragraphs>21</Paragraphs>
  <Slides>4</Slides>
  <Notes>3</Notes>
  <HiddenSlides>0</HiddenSlides>
  <MMClips>4</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Paper</vt:lpstr>
      <vt:lpstr>Composite Materials</vt:lpstr>
      <vt:lpstr>Air Planes</vt:lpstr>
      <vt:lpstr>What are Composite Materials?</vt:lpstr>
      <vt:lpstr>Examples</vt:lpstr>
    </vt:vector>
  </TitlesOfParts>
  <Company>Quakertown Community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Composite Materials</dc:title>
  <dc:creator>User</dc:creator>
  <cp:lastModifiedBy>User</cp:lastModifiedBy>
  <cp:revision>22</cp:revision>
  <dcterms:created xsi:type="dcterms:W3CDTF">2008-10-16T16:00:32Z</dcterms:created>
  <dcterms:modified xsi:type="dcterms:W3CDTF">2008-10-23T15:54:21Z</dcterms:modified>
</cp:coreProperties>
</file>